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6" r:id="rId3"/>
    <p:sldId id="257" r:id="rId4"/>
    <p:sldId id="261" r:id="rId5"/>
    <p:sldId id="258" r:id="rId6"/>
    <p:sldId id="260" r:id="rId7"/>
    <p:sldId id="262" r:id="rId8"/>
    <p:sldId id="263" r:id="rId9"/>
    <p:sldId id="264" r:id="rId10"/>
    <p:sldId id="268" r:id="rId11"/>
    <p:sldId id="267" r:id="rId12"/>
    <p:sldId id="269" r:id="rId13"/>
    <p:sldId id="271" r:id="rId14"/>
    <p:sldId id="265" r:id="rId15"/>
    <p:sldId id="266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C99D"/>
    <a:srgbClr val="8D749A"/>
    <a:srgbClr val="E78712"/>
    <a:srgbClr val="365849"/>
    <a:srgbClr val="EB6C1C"/>
    <a:srgbClr val="587861"/>
    <a:srgbClr val="BCE089"/>
    <a:srgbClr val="153C37"/>
    <a:srgbClr val="DA511E"/>
    <a:srgbClr val="E79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/>
  </p:normalViewPr>
  <p:slideViewPr>
    <p:cSldViewPr snapToGrid="0">
      <p:cViewPr>
        <p:scale>
          <a:sx n="66" d="100"/>
          <a:sy n="66" d="100"/>
        </p:scale>
        <p:origin x="90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1A19F-AF13-4810-A23E-7529F77E20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206" y="233083"/>
            <a:ext cx="8915399" cy="1442510"/>
          </a:xfrm>
        </p:spPr>
        <p:txBody>
          <a:bodyPr/>
          <a:lstStyle/>
          <a:p>
            <a:r>
              <a:rPr lang="es-CR" sz="3600" b="1" dirty="0">
                <a:solidFill>
                  <a:schemeClr val="tx2"/>
                </a:solidFill>
                <a:ea typeface="+mn-ea"/>
                <a:cs typeface="+mn-cs"/>
              </a:rPr>
              <a:t>Tarea 1 </a:t>
            </a:r>
            <a:br>
              <a:rPr lang="es-CR" sz="3600" b="1" dirty="0">
                <a:solidFill>
                  <a:schemeClr val="tx2"/>
                </a:solidFill>
                <a:ea typeface="+mn-ea"/>
                <a:cs typeface="+mn-cs"/>
              </a:rPr>
            </a:br>
            <a:r>
              <a:rPr lang="es-CR" sz="3600" b="1" dirty="0">
                <a:solidFill>
                  <a:schemeClr val="tx2"/>
                </a:solidFill>
                <a:ea typeface="+mn-ea"/>
                <a:cs typeface="+mn-cs"/>
              </a:rPr>
              <a:t>Decoración Residencial 1</a:t>
            </a:r>
            <a:endParaRPr lang="en-US" sz="3600" b="1" dirty="0">
              <a:solidFill>
                <a:schemeClr val="tx2"/>
              </a:solidFill>
              <a:ea typeface="+mn-ea"/>
              <a:cs typeface="+mn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8FA402-E1CB-49D1-9ACE-2125750A1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411" y="5369050"/>
            <a:ext cx="3354387" cy="1126283"/>
          </a:xfrm>
        </p:spPr>
        <p:txBody>
          <a:bodyPr/>
          <a:lstStyle/>
          <a:p>
            <a:r>
              <a:rPr lang="es-CR" b="1" dirty="0">
                <a:solidFill>
                  <a:srgbClr val="FFC000"/>
                </a:solidFill>
              </a:rPr>
              <a:t>Natalia Chinchilla Herrera 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905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287E8-4D9F-4EC7-A455-A5B0B324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69406" y="28312"/>
            <a:ext cx="2469406" cy="388929"/>
          </a:xfrm>
        </p:spPr>
        <p:txBody>
          <a:bodyPr/>
          <a:lstStyle/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Lamina de colores 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BC4322-EFAE-4B69-9390-FA72C2981B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5" t="2549" b="3308"/>
          <a:stretch/>
        </p:blipFill>
        <p:spPr>
          <a:xfrm>
            <a:off x="1616765" y="757540"/>
            <a:ext cx="4479235" cy="4702359"/>
          </a:xfrm>
          <a:prstGeom prst="rect">
            <a:avLst/>
          </a:prstGeom>
        </p:spPr>
      </p:pic>
      <p:cxnSp>
        <p:nvCxnSpPr>
          <p:cNvPr id="5" name="Conector: angular 4">
            <a:extLst>
              <a:ext uri="{FF2B5EF4-FFF2-40B4-BE49-F238E27FC236}">
                <a16:creationId xmlns:a16="http://schemas.microsoft.com/office/drawing/2014/main" id="{5E036E7F-97C8-47A5-9459-F62CFBAB61E6}"/>
              </a:ext>
            </a:extLst>
          </p:cNvPr>
          <p:cNvCxnSpPr/>
          <p:nvPr/>
        </p:nvCxnSpPr>
        <p:spPr>
          <a:xfrm flipV="1">
            <a:off x="4829907" y="1386943"/>
            <a:ext cx="2532185" cy="450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>
            <a:extLst>
              <a:ext uri="{FF2B5EF4-FFF2-40B4-BE49-F238E27FC236}">
                <a16:creationId xmlns:a16="http://schemas.microsoft.com/office/drawing/2014/main" id="{89586DF7-3AE9-4208-B3B5-B005658C575C}"/>
              </a:ext>
            </a:extLst>
          </p:cNvPr>
          <p:cNvSpPr/>
          <p:nvPr/>
        </p:nvSpPr>
        <p:spPr>
          <a:xfrm rot="17381951">
            <a:off x="5143179" y="81167"/>
            <a:ext cx="565497" cy="549575"/>
          </a:xfrm>
          <a:prstGeom prst="ellipse">
            <a:avLst/>
          </a:prstGeom>
          <a:solidFill>
            <a:srgbClr val="92D050"/>
          </a:solidFill>
          <a:ln>
            <a:solidFill>
              <a:srgbClr val="92D050">
                <a:alpha val="61176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A6B7698-C9B6-49E5-99DD-F55FF21BFBD5}"/>
              </a:ext>
            </a:extLst>
          </p:cNvPr>
          <p:cNvSpPr/>
          <p:nvPr/>
        </p:nvSpPr>
        <p:spPr>
          <a:xfrm rot="17381951">
            <a:off x="6515577" y="112353"/>
            <a:ext cx="565497" cy="549575"/>
          </a:xfrm>
          <a:prstGeom prst="ellipse">
            <a:avLst/>
          </a:prstGeom>
          <a:solidFill>
            <a:srgbClr val="E78712"/>
          </a:solidFill>
          <a:ln>
            <a:solidFill>
              <a:srgbClr val="E7871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C4FCEE2-C40C-4115-AF0E-23D3965A441B}"/>
              </a:ext>
            </a:extLst>
          </p:cNvPr>
          <p:cNvSpPr/>
          <p:nvPr/>
        </p:nvSpPr>
        <p:spPr>
          <a:xfrm rot="17381951">
            <a:off x="7887974" y="112352"/>
            <a:ext cx="565497" cy="549575"/>
          </a:xfrm>
          <a:prstGeom prst="ellipse">
            <a:avLst/>
          </a:prstGeom>
          <a:solidFill>
            <a:srgbClr val="8D749A"/>
          </a:solidFill>
          <a:ln>
            <a:solidFill>
              <a:srgbClr val="8D749A">
                <a:alpha val="61176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485B546F-742A-4D99-B9C6-0DF603763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783" y="896516"/>
            <a:ext cx="2860148" cy="1328827"/>
          </a:xfrm>
        </p:spPr>
        <p:txBody>
          <a:bodyPr>
            <a:normAutofit fontScale="92500" lnSpcReduction="10000"/>
          </a:bodyPr>
          <a:lstStyle/>
          <a:p>
            <a:r>
              <a:rPr lang="es-CR" dirty="0">
                <a:latin typeface="Papyrus" panose="03070502060502030205" pitchFamily="66" charset="0"/>
              </a:rPr>
              <a:t>Pared color verde claro, para dar sentido de tranquilidad y que el espacio no se vea muy cargado.</a:t>
            </a:r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B683D4D-3CCA-4590-9179-6A038C05BF94}"/>
              </a:ext>
            </a:extLst>
          </p:cNvPr>
          <p:cNvSpPr/>
          <p:nvPr/>
        </p:nvSpPr>
        <p:spPr>
          <a:xfrm rot="17381951">
            <a:off x="11157823" y="1148983"/>
            <a:ext cx="516981" cy="502425"/>
          </a:xfrm>
          <a:prstGeom prst="ellipse">
            <a:avLst/>
          </a:prstGeom>
          <a:solidFill>
            <a:srgbClr val="BCE089"/>
          </a:solidFill>
          <a:ln>
            <a:solidFill>
              <a:srgbClr val="BCE089">
                <a:alpha val="61176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ector: angular 10">
            <a:extLst>
              <a:ext uri="{FF2B5EF4-FFF2-40B4-BE49-F238E27FC236}">
                <a16:creationId xmlns:a16="http://schemas.microsoft.com/office/drawing/2014/main" id="{009D1680-6533-41A7-AB0C-FF1D13888088}"/>
              </a:ext>
            </a:extLst>
          </p:cNvPr>
          <p:cNvCxnSpPr/>
          <p:nvPr/>
        </p:nvCxnSpPr>
        <p:spPr>
          <a:xfrm flipV="1">
            <a:off x="4935923" y="3251429"/>
            <a:ext cx="2532185" cy="4501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84C6F996-53F9-4C2A-9313-66F25C1A350B}"/>
              </a:ext>
            </a:extLst>
          </p:cNvPr>
          <p:cNvSpPr txBox="1">
            <a:spLocks/>
          </p:cNvSpPr>
          <p:nvPr/>
        </p:nvSpPr>
        <p:spPr>
          <a:xfrm>
            <a:off x="7468108" y="3138334"/>
            <a:ext cx="3511096" cy="1328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>
                <a:latin typeface="Papyrus" panose="03070502060502030205" pitchFamily="66" charset="0"/>
              </a:rPr>
              <a:t>Esta pared lleva empapelado con tema de hojas verdes en varios tonos. Con el objetivo de dar un ambiente natural y fresco.</a:t>
            </a:r>
            <a:endParaRPr lang="en-US" dirty="0">
              <a:latin typeface="Papyrus" panose="03070502060502030205" pitchFamily="66" charset="0"/>
            </a:endParaRPr>
          </a:p>
        </p:txBody>
      </p:sp>
      <p:pic>
        <p:nvPicPr>
          <p:cNvPr id="1026" name="Picture 2" descr="Imágenes de Hoja | Vectores, fotos de stock y PSD gratuitos">
            <a:extLst>
              <a:ext uri="{FF2B5EF4-FFF2-40B4-BE49-F238E27FC236}">
                <a16:creationId xmlns:a16="http://schemas.microsoft.com/office/drawing/2014/main" id="{B020E680-5717-4EC3-AB1A-40A3F4AD0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545" y="3225693"/>
            <a:ext cx="1281050" cy="85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: angular 13">
            <a:extLst>
              <a:ext uri="{FF2B5EF4-FFF2-40B4-BE49-F238E27FC236}">
                <a16:creationId xmlns:a16="http://schemas.microsoft.com/office/drawing/2014/main" id="{99560545-8E67-46EA-A30E-B774A8302DC5}"/>
              </a:ext>
            </a:extLst>
          </p:cNvPr>
          <p:cNvCxnSpPr>
            <a:cxnSpLocks/>
          </p:cNvCxnSpPr>
          <p:nvPr/>
        </p:nvCxnSpPr>
        <p:spPr>
          <a:xfrm flipV="1">
            <a:off x="4040086" y="2271301"/>
            <a:ext cx="3373697" cy="4686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F0E29297-310A-46FF-B5E8-8888587B3103}"/>
              </a:ext>
            </a:extLst>
          </p:cNvPr>
          <p:cNvSpPr txBox="1">
            <a:spLocks/>
          </p:cNvSpPr>
          <p:nvPr/>
        </p:nvSpPr>
        <p:spPr>
          <a:xfrm>
            <a:off x="7468108" y="2112248"/>
            <a:ext cx="2860148" cy="1328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>
                <a:latin typeface="Papyrus" panose="03070502060502030205" pitchFamily="66" charset="0"/>
              </a:rPr>
              <a:t>La baranda de las escaleras se va pintar en color verde oscuro </a:t>
            </a:r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843F7DB-CB4F-4E37-8D42-D553A4F63F96}"/>
              </a:ext>
            </a:extLst>
          </p:cNvPr>
          <p:cNvSpPr/>
          <p:nvPr/>
        </p:nvSpPr>
        <p:spPr>
          <a:xfrm rot="17381951">
            <a:off x="11197742" y="2160642"/>
            <a:ext cx="516981" cy="502425"/>
          </a:xfrm>
          <a:prstGeom prst="ellipse">
            <a:avLst/>
          </a:prstGeom>
          <a:solidFill>
            <a:srgbClr val="153C37"/>
          </a:solidFill>
          <a:ln>
            <a:solidFill>
              <a:srgbClr val="92D050">
                <a:alpha val="61176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ector: angular 24">
            <a:extLst>
              <a:ext uri="{FF2B5EF4-FFF2-40B4-BE49-F238E27FC236}">
                <a16:creationId xmlns:a16="http://schemas.microsoft.com/office/drawing/2014/main" id="{ABF56ECF-8AF1-4780-86C3-E179E3A0C1C2}"/>
              </a:ext>
            </a:extLst>
          </p:cNvPr>
          <p:cNvCxnSpPr/>
          <p:nvPr/>
        </p:nvCxnSpPr>
        <p:spPr>
          <a:xfrm>
            <a:off x="3074505" y="4269675"/>
            <a:ext cx="4380351" cy="6263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2163B741-2C16-4BBE-8220-14C003E877B4}"/>
              </a:ext>
            </a:extLst>
          </p:cNvPr>
          <p:cNvSpPr txBox="1">
            <a:spLocks/>
          </p:cNvSpPr>
          <p:nvPr/>
        </p:nvSpPr>
        <p:spPr>
          <a:xfrm>
            <a:off x="7428498" y="4740124"/>
            <a:ext cx="3511096" cy="1328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>
                <a:latin typeface="Papyrus" panose="03070502060502030205" pitchFamily="66" charset="0"/>
              </a:rPr>
              <a:t>La pared completa va llevar </a:t>
            </a:r>
            <a:r>
              <a:rPr lang="es-CR" dirty="0" err="1">
                <a:latin typeface="Papyrus" panose="03070502060502030205" pitchFamily="66" charset="0"/>
              </a:rPr>
              <a:t>fachaleta</a:t>
            </a:r>
            <a:r>
              <a:rPr lang="es-CR" dirty="0">
                <a:latin typeface="Papyrus" panose="03070502060502030205" pitchFamily="66" charset="0"/>
              </a:rPr>
              <a:t> en tonos claros.</a:t>
            </a:r>
            <a:endParaRPr lang="en-US" dirty="0">
              <a:latin typeface="Papyrus" panose="03070502060502030205" pitchFamily="66" charset="0"/>
            </a:endParaRPr>
          </a:p>
        </p:txBody>
      </p:sp>
      <p:pic>
        <p:nvPicPr>
          <p:cNvPr id="1028" name="Picture 4" descr="62 ideas de FACHALETAS Y MOSAICOS | mosaicos, disenos de unas, texturas">
            <a:extLst>
              <a:ext uri="{FF2B5EF4-FFF2-40B4-BE49-F238E27FC236}">
                <a16:creationId xmlns:a16="http://schemas.microsoft.com/office/drawing/2014/main" id="{55BE4DB6-4131-49AF-9AA3-6183D4F91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647" y="4562509"/>
            <a:ext cx="991332" cy="99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7109E171-0F3C-42DE-843B-263EE225E62B}"/>
              </a:ext>
            </a:extLst>
          </p:cNvPr>
          <p:cNvSpPr txBox="1">
            <a:spLocks/>
          </p:cNvSpPr>
          <p:nvPr/>
        </p:nvSpPr>
        <p:spPr>
          <a:xfrm>
            <a:off x="1753584" y="5833740"/>
            <a:ext cx="3511096" cy="1328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>
                <a:latin typeface="Papyrus" panose="03070502060502030205" pitchFamily="66" charset="0"/>
              </a:rPr>
              <a:t>El color marrón se va utilizar en el material de los muebles y almohadones para dar calidez.</a:t>
            </a:r>
            <a:endParaRPr lang="en-US" dirty="0">
              <a:latin typeface="Papyrus" panose="03070502060502030205" pitchFamily="66" charset="0"/>
            </a:endParaRPr>
          </a:p>
        </p:txBody>
      </p:sp>
      <p:pic>
        <p:nvPicPr>
          <p:cNvPr id="1032" name="Picture 8" descr="Canasto canasta de mimbre, avance, datos, bamboe png | Klipartz">
            <a:extLst>
              <a:ext uri="{FF2B5EF4-FFF2-40B4-BE49-F238E27FC236}">
                <a16:creationId xmlns:a16="http://schemas.microsoft.com/office/drawing/2014/main" id="{D5C1E935-A9DA-45AD-9F89-F9AC02EEB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9" t="71025" r="22016" b="4596"/>
          <a:stretch/>
        </p:blipFill>
        <p:spPr bwMode="auto">
          <a:xfrm>
            <a:off x="5264680" y="5770205"/>
            <a:ext cx="1635300" cy="8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80AC9EAB-F197-4D1F-B384-E5102615F8BE}"/>
              </a:ext>
            </a:extLst>
          </p:cNvPr>
          <p:cNvSpPr txBox="1">
            <a:spLocks/>
          </p:cNvSpPr>
          <p:nvPr/>
        </p:nvSpPr>
        <p:spPr>
          <a:xfrm>
            <a:off x="7468983" y="5778887"/>
            <a:ext cx="3511096" cy="13288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>
                <a:latin typeface="Papyrus" panose="03070502060502030205" pitchFamily="66" charset="0"/>
              </a:rPr>
              <a:t>El violeta se utilizara como acento, puede ir en flores, cuadros o almohadones.  Nos va aportar delicadeza.  </a:t>
            </a:r>
            <a:endParaRPr lang="en-US" dirty="0">
              <a:latin typeface="Papyrus" panose="03070502060502030205" pitchFamily="66" charset="0"/>
            </a:endParaRPr>
          </a:p>
        </p:txBody>
      </p:sp>
      <p:pic>
        <p:nvPicPr>
          <p:cNvPr id="1034" name="Picture 10" descr="Relleno de flores Color morado lila azul 100% algodón cojín 17-43cm:  Amazon.es: Jardín">
            <a:extLst>
              <a:ext uri="{FF2B5EF4-FFF2-40B4-BE49-F238E27FC236}">
                <a16:creationId xmlns:a16="http://schemas.microsoft.com/office/drawing/2014/main" id="{1ECD0CA5-E56F-4612-9C44-90DC77136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8" r="16975" b="5996"/>
          <a:stretch/>
        </p:blipFill>
        <p:spPr bwMode="auto">
          <a:xfrm>
            <a:off x="10771502" y="5701256"/>
            <a:ext cx="1109831" cy="99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807D2828-C975-4FF8-8E45-4E395B6C41C9}"/>
              </a:ext>
            </a:extLst>
          </p:cNvPr>
          <p:cNvSpPr txBox="1">
            <a:spLocks/>
          </p:cNvSpPr>
          <p:nvPr/>
        </p:nvSpPr>
        <p:spPr>
          <a:xfrm>
            <a:off x="432822" y="192032"/>
            <a:ext cx="2045336" cy="634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Lamina de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Colores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352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E876AD-DDB6-40D9-860B-7A638A815F01}"/>
              </a:ext>
            </a:extLst>
          </p:cNvPr>
          <p:cNvSpPr/>
          <p:nvPr/>
        </p:nvSpPr>
        <p:spPr>
          <a:xfrm>
            <a:off x="8644465" y="200041"/>
            <a:ext cx="3057206" cy="6324583"/>
          </a:xfrm>
          <a:prstGeom prst="rect">
            <a:avLst/>
          </a:prstGeom>
          <a:solidFill>
            <a:srgbClr val="BCE089"/>
          </a:solidFill>
          <a:ln>
            <a:solidFill>
              <a:srgbClr val="BCE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8576C7-49E4-4CF6-B867-213EB6F76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984" y="503582"/>
            <a:ext cx="2860148" cy="6154375"/>
          </a:xfrm>
        </p:spPr>
        <p:txBody>
          <a:bodyPr>
            <a:normAutofit/>
          </a:bodyPr>
          <a:lstStyle/>
          <a:p>
            <a:r>
              <a:rPr lang="es-CR" dirty="0">
                <a:latin typeface="Papyrus" panose="03070502060502030205" pitchFamily="66" charset="0"/>
              </a:rPr>
              <a:t>Para el mobiliario se va utilizar mimbre para dar un aspecto mas natural al espacio y será  en color marrón claro y oscuro.</a:t>
            </a:r>
          </a:p>
          <a:p>
            <a:r>
              <a:rPr lang="es-CR" dirty="0">
                <a:latin typeface="Papyrus" panose="03070502060502030205" pitchFamily="66" charset="0"/>
              </a:rPr>
              <a:t>Los espejos también son en mimbre o pueden llevar madera en el borde.</a:t>
            </a:r>
          </a:p>
          <a:p>
            <a:r>
              <a:rPr lang="es-CR" dirty="0">
                <a:latin typeface="Papyrus" panose="03070502060502030205" pitchFamily="66" charset="0"/>
              </a:rPr>
              <a:t>Se recomienda utilizarlos impares o en triada.</a:t>
            </a:r>
          </a:p>
          <a:p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D5AFB4B-03B9-4351-B42A-9ADAAE64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61" y="200041"/>
            <a:ext cx="2469406" cy="388929"/>
          </a:xfrm>
        </p:spPr>
        <p:txBody>
          <a:bodyPr/>
          <a:lstStyle/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Lamina de Mobiliario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7F831A8-3FE1-446A-A08F-C085AAD5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358" y="503582"/>
            <a:ext cx="6167302" cy="602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28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460EE56D-BFDD-487D-8018-DB2B341038A1}"/>
              </a:ext>
            </a:extLst>
          </p:cNvPr>
          <p:cNvSpPr/>
          <p:nvPr/>
        </p:nvSpPr>
        <p:spPr>
          <a:xfrm>
            <a:off x="8708570" y="0"/>
            <a:ext cx="3294744" cy="6857999"/>
          </a:xfrm>
          <a:prstGeom prst="rect">
            <a:avLst/>
          </a:prstGeom>
          <a:solidFill>
            <a:srgbClr val="BCE089"/>
          </a:solidFill>
          <a:ln>
            <a:solidFill>
              <a:srgbClr val="BCE0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s-CR" dirty="0">
              <a:solidFill>
                <a:schemeClr val="tx1">
                  <a:lumMod val="75000"/>
                  <a:lumOff val="25000"/>
                </a:schemeClr>
              </a:solidFill>
              <a:latin typeface="Papyrus" panose="03070502060502030205" pitchFamily="66" charset="0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s-CR" dirty="0">
              <a:solidFill>
                <a:schemeClr val="tx1">
                  <a:lumMod val="75000"/>
                  <a:lumOff val="25000"/>
                </a:schemeClr>
              </a:solidFill>
              <a:latin typeface="Papyrus" panose="03070502060502030205" pitchFamily="66" charset="0"/>
            </a:endParaRP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CR" dirty="0">
                <a:solidFill>
                  <a:schemeClr val="tx1">
                    <a:lumMod val="75000"/>
                    <a:lumOff val="25000"/>
                  </a:schemeClr>
                </a:solidFill>
                <a:latin typeface="Papyrus" panose="03070502060502030205" pitchFamily="66" charset="0"/>
              </a:rPr>
              <a:t>Se utilizan floreros con eucalipto y lavanda para aromatizar el ambiente y aportar relajación. Pueden ser blancos, transparentes o verdes.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CR" dirty="0">
                <a:solidFill>
                  <a:schemeClr val="tx1">
                    <a:lumMod val="75000"/>
                    <a:lumOff val="25000"/>
                  </a:schemeClr>
                </a:solidFill>
                <a:latin typeface="Papyrus" panose="03070502060502030205" pitchFamily="66" charset="0"/>
              </a:rPr>
              <a:t>Se recomienda utilizar una alfombra rectangular, ya que el espacio es de  2.40*0.92 </a:t>
            </a:r>
            <a:r>
              <a:rPr lang="es-CR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apyrus" panose="03070502060502030205" pitchFamily="66" charset="0"/>
              </a:rPr>
              <a:t>mts</a:t>
            </a:r>
            <a:r>
              <a:rPr lang="es-CR" dirty="0">
                <a:solidFill>
                  <a:schemeClr val="tx1">
                    <a:lumMod val="75000"/>
                    <a:lumOff val="25000"/>
                  </a:schemeClr>
                </a:solidFill>
                <a:latin typeface="Papyrus" panose="03070502060502030205" pitchFamily="66" charset="0"/>
              </a:rPr>
              <a:t>.  Puede ser color beige , lisa o con textura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CR" dirty="0">
                <a:solidFill>
                  <a:schemeClr val="tx1">
                    <a:lumMod val="75000"/>
                    <a:lumOff val="25000"/>
                  </a:schemeClr>
                </a:solidFill>
                <a:latin typeface="Papyrus" panose="03070502060502030205" pitchFamily="66" charset="0"/>
              </a:rPr>
              <a:t>Se va colocar una cenefa color verde musgo en la ventana, para mayor iluminación y se  coloca en triada.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s-CR" dirty="0">
                <a:solidFill>
                  <a:schemeClr val="tx1">
                    <a:lumMod val="75000"/>
                    <a:lumOff val="25000"/>
                  </a:schemeClr>
                </a:solidFill>
                <a:latin typeface="Papyrus" panose="03070502060502030205" pitchFamily="66" charset="0"/>
              </a:rPr>
              <a:t>Los almohadones van en tonos marrón o violeta. Se pueden utilizar en diferentes tamaños y texturas. En la propuesta se utiliza un almohadón  color violeta como color de acento.</a:t>
            </a:r>
          </a:p>
          <a:p>
            <a:endParaRPr lang="es-CR" dirty="0">
              <a:solidFill>
                <a:schemeClr val="tx1"/>
              </a:solidFill>
              <a:latin typeface="Papyrus" panose="03070502060502030205" pitchFamily="66" charset="0"/>
            </a:endParaRPr>
          </a:p>
          <a:p>
            <a:r>
              <a:rPr lang="es-CR" dirty="0">
                <a:solidFill>
                  <a:schemeClr val="tx1"/>
                </a:solidFill>
                <a:latin typeface="Papyrus" panose="03070502060502030205" pitchFamily="66" charset="0"/>
              </a:rPr>
              <a:t>. </a:t>
            </a:r>
          </a:p>
          <a:p>
            <a:endParaRPr lang="es-CR" dirty="0">
              <a:solidFill>
                <a:schemeClr val="tx1"/>
              </a:solidFill>
              <a:latin typeface="Papyrus" panose="03070502060502030205" pitchFamily="66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A153DF-C52C-457B-8B30-72362C65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2"/>
          <a:stretch/>
        </p:blipFill>
        <p:spPr>
          <a:xfrm>
            <a:off x="1967741" y="664044"/>
            <a:ext cx="6472892" cy="579302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E38E6EE-8486-41F4-8505-72DC6A67C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61" y="200041"/>
            <a:ext cx="2469406" cy="388929"/>
          </a:xfrm>
        </p:spPr>
        <p:txBody>
          <a:bodyPr/>
          <a:lstStyle/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Lamina de Mobiliario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8A69C1F-8FDC-4D75-BA5F-C559390977F6}"/>
              </a:ext>
            </a:extLst>
          </p:cNvPr>
          <p:cNvSpPr/>
          <p:nvPr/>
        </p:nvSpPr>
        <p:spPr>
          <a:xfrm>
            <a:off x="4130040" y="1905000"/>
            <a:ext cx="312420" cy="160020"/>
          </a:xfrm>
          <a:prstGeom prst="rect">
            <a:avLst/>
          </a:prstGeom>
          <a:solidFill>
            <a:schemeClr val="accent1"/>
          </a:solidFill>
          <a:ln>
            <a:solidFill>
              <a:srgbClr val="E787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8AA0305F-1416-4EE0-B657-6170AB0C6AE1}"/>
              </a:ext>
            </a:extLst>
          </p:cNvPr>
          <p:cNvSpPr/>
          <p:nvPr/>
        </p:nvSpPr>
        <p:spPr>
          <a:xfrm>
            <a:off x="4048909" y="1613038"/>
            <a:ext cx="787102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CR" dirty="0">
              <a:latin typeface="Papyrus" panose="03070502060502030205" pitchFamily="66" charset="0"/>
            </a:endParaRPr>
          </a:p>
          <a:p>
            <a:r>
              <a:rPr lang="es-CR" sz="1050" dirty="0">
                <a:latin typeface="Papyrus" panose="03070502060502030205" pitchFamily="66" charset="0"/>
              </a:rPr>
              <a:t>2.40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23274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3442586-E4F6-43F2-9B23-EE9D01AA1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83" y="631359"/>
            <a:ext cx="6343439" cy="595232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1A66DA9E-0542-47DA-8D62-435644C11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61" y="200041"/>
            <a:ext cx="2469406" cy="388929"/>
          </a:xfrm>
        </p:spPr>
        <p:txBody>
          <a:bodyPr/>
          <a:lstStyle/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Lamina de Iluminación 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7FE57B55-0D18-4EE5-850D-C94F117208FD}"/>
              </a:ext>
            </a:extLst>
          </p:cNvPr>
          <p:cNvCxnSpPr>
            <a:cxnSpLocks/>
          </p:cNvCxnSpPr>
          <p:nvPr/>
        </p:nvCxnSpPr>
        <p:spPr>
          <a:xfrm flipV="1">
            <a:off x="6096000" y="1775792"/>
            <a:ext cx="3569017" cy="541250"/>
          </a:xfrm>
          <a:prstGeom prst="bentConnector3">
            <a:avLst/>
          </a:prstGeom>
          <a:ln>
            <a:solidFill>
              <a:srgbClr val="5878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an Justo Iluminación - G6100 Spot de emb. fijo 1 L.">
            <a:extLst>
              <a:ext uri="{FF2B5EF4-FFF2-40B4-BE49-F238E27FC236}">
                <a16:creationId xmlns:a16="http://schemas.microsoft.com/office/drawing/2014/main" id="{6A171D10-9051-46DD-BB6E-1DD85955D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7417" y="266303"/>
            <a:ext cx="2910543" cy="291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angular 8">
            <a:extLst>
              <a:ext uri="{FF2B5EF4-FFF2-40B4-BE49-F238E27FC236}">
                <a16:creationId xmlns:a16="http://schemas.microsoft.com/office/drawing/2014/main" id="{8DC249EF-159E-4ABE-9871-9851C0E15E92}"/>
              </a:ext>
            </a:extLst>
          </p:cNvPr>
          <p:cNvCxnSpPr>
            <a:cxnSpLocks/>
          </p:cNvCxnSpPr>
          <p:nvPr/>
        </p:nvCxnSpPr>
        <p:spPr>
          <a:xfrm flipV="1">
            <a:off x="5536394" y="4145085"/>
            <a:ext cx="3569017" cy="541250"/>
          </a:xfrm>
          <a:prstGeom prst="bentConnector3">
            <a:avLst/>
          </a:prstGeom>
          <a:ln>
            <a:solidFill>
              <a:srgbClr val="5878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CF1998F9-59AA-4B98-9FB8-1B80C8855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1965" y="3293096"/>
            <a:ext cx="1709054" cy="2245228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1A0DBA37-7E64-4492-A11D-F6B4C54D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7417" y="2270116"/>
            <a:ext cx="2860148" cy="906730"/>
          </a:xfrm>
        </p:spPr>
        <p:txBody>
          <a:bodyPr>
            <a:normAutofit lnSpcReduction="10000"/>
          </a:bodyPr>
          <a:lstStyle/>
          <a:p>
            <a:r>
              <a:rPr lang="es-CR" dirty="0">
                <a:latin typeface="Papyrus" panose="03070502060502030205" pitchFamily="66" charset="0"/>
              </a:rPr>
              <a:t>Se colocan 2 spots con el fin de iluminar el espacio para leer.</a:t>
            </a:r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061B3D37-2B94-4717-985C-A54518144B0F}"/>
              </a:ext>
            </a:extLst>
          </p:cNvPr>
          <p:cNvSpPr txBox="1">
            <a:spLocks/>
          </p:cNvSpPr>
          <p:nvPr/>
        </p:nvSpPr>
        <p:spPr>
          <a:xfrm>
            <a:off x="8970252" y="5684966"/>
            <a:ext cx="2860148" cy="10056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dirty="0">
                <a:latin typeface="Papyrus" panose="03070502060502030205" pitchFamily="66" charset="0"/>
              </a:rPr>
              <a:t>Lampara colgante de madera o bambú  en las escaleras, luz amarilla para dar calidez  </a:t>
            </a:r>
            <a:endParaRPr lang="en-US" dirty="0">
              <a:latin typeface="Papyrus" panose="0307050206050203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293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F762279-8368-4C41-8AB4-6B7B23C5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61" y="200041"/>
            <a:ext cx="2469406" cy="388929"/>
          </a:xfrm>
        </p:spPr>
        <p:txBody>
          <a:bodyPr/>
          <a:lstStyle/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Vista Este 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B904B3A-F5E4-47D7-836C-3D1F62207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834" y="766616"/>
            <a:ext cx="8318955" cy="56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56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6B7F4D7-5444-4427-8C38-7EA590974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1" y="1501672"/>
            <a:ext cx="8983611" cy="5193323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67ED10C4-787C-4DD6-89ED-0D5F36BA4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1852" y="2363906"/>
            <a:ext cx="2860148" cy="2130188"/>
          </a:xfrm>
        </p:spPr>
        <p:txBody>
          <a:bodyPr>
            <a:normAutofit/>
          </a:bodyPr>
          <a:lstStyle/>
          <a:p>
            <a:r>
              <a:rPr lang="es-CR" dirty="0">
                <a:latin typeface="Papyrus" panose="03070502060502030205" pitchFamily="66" charset="0"/>
              </a:rPr>
              <a:t>Se utiliza el principio de diseño de Equilibrio.</a:t>
            </a:r>
          </a:p>
          <a:p>
            <a:r>
              <a:rPr lang="es-CR" dirty="0">
                <a:latin typeface="Papyrus" panose="03070502060502030205" pitchFamily="66" charset="0"/>
              </a:rPr>
              <a:t>Se utiliza la Triada con los espejos y la mesa. </a:t>
            </a:r>
            <a:endParaRPr lang="en-US" dirty="0">
              <a:latin typeface="Papyrus" panose="03070502060502030205" pitchFamily="66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C502E6B-1D18-4559-84E2-2ACE9EE0E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61" y="200041"/>
            <a:ext cx="2469406" cy="388929"/>
          </a:xfrm>
        </p:spPr>
        <p:txBody>
          <a:bodyPr/>
          <a:lstStyle/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Vista Oeste 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848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E68ADE4-8D49-4AA4-B421-367B86431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61" y="200041"/>
            <a:ext cx="2469406" cy="388929"/>
          </a:xfrm>
        </p:spPr>
        <p:txBody>
          <a:bodyPr/>
          <a:lstStyle/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Corte  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074AA8-6FF6-4A90-8719-F98711880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36" y="773120"/>
            <a:ext cx="9113887" cy="54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7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EB2A27E-884E-4FB9-A1DC-81A77ADDF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61" y="200041"/>
            <a:ext cx="2469406" cy="388929"/>
          </a:xfrm>
        </p:spPr>
        <p:txBody>
          <a:bodyPr/>
          <a:lstStyle/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Lamina 1</a:t>
            </a:r>
          </a:p>
        </p:txBody>
      </p:sp>
      <p:pic>
        <p:nvPicPr>
          <p:cNvPr id="5" name="Imagen 4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B0E0EC43-4BE8-455A-B1BF-964190D1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54" y="0"/>
            <a:ext cx="1028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00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EA4300A-3A90-4C46-8F37-8370B5FF2669}"/>
              </a:ext>
            </a:extLst>
          </p:cNvPr>
          <p:cNvSpPr txBox="1">
            <a:spLocks/>
          </p:cNvSpPr>
          <p:nvPr/>
        </p:nvSpPr>
        <p:spPr>
          <a:xfrm>
            <a:off x="366561" y="200041"/>
            <a:ext cx="2469406" cy="388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Lamina 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53489EC-36DE-4A5C-BEDC-10DBFAA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01" y="0"/>
            <a:ext cx="1028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8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07E0DDF-360A-4CD7-81AD-F3456E7680B6}"/>
              </a:ext>
            </a:extLst>
          </p:cNvPr>
          <p:cNvSpPr txBox="1">
            <a:spLocks/>
          </p:cNvSpPr>
          <p:nvPr/>
        </p:nvSpPr>
        <p:spPr>
          <a:xfrm>
            <a:off x="366561" y="200041"/>
            <a:ext cx="2469406" cy="3889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Lamina 3</a:t>
            </a:r>
          </a:p>
        </p:txBody>
      </p:sp>
      <p:pic>
        <p:nvPicPr>
          <p:cNvPr id="6" name="Imagen 5" descr="Imagen que contiene Dibujo de ingeniería&#10;&#10;Descripción generada automáticamente">
            <a:extLst>
              <a:ext uri="{FF2B5EF4-FFF2-40B4-BE49-F238E27FC236}">
                <a16:creationId xmlns:a16="http://schemas.microsoft.com/office/drawing/2014/main" id="{36049340-9217-4EC1-B349-3971728E6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96" y="0"/>
            <a:ext cx="10284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1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edificio, ventana&#10;&#10;Descripción generada automáticamente">
            <a:extLst>
              <a:ext uri="{FF2B5EF4-FFF2-40B4-BE49-F238E27FC236}">
                <a16:creationId xmlns:a16="http://schemas.microsoft.com/office/drawing/2014/main" id="{2C44FBD5-70B9-4128-B16F-6FAB101A3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47986" y="1637616"/>
            <a:ext cx="4249267" cy="2389294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1162D9-055E-41B1-BB16-90384D54C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791460" y="1409602"/>
            <a:ext cx="3207434" cy="180348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0BA0A04-FF6E-4CC2-973D-FC4CAFC6D788}"/>
              </a:ext>
            </a:extLst>
          </p:cNvPr>
          <p:cNvSpPr txBox="1">
            <a:spLocks/>
          </p:cNvSpPr>
          <p:nvPr/>
        </p:nvSpPr>
        <p:spPr>
          <a:xfrm>
            <a:off x="247455" y="224512"/>
            <a:ext cx="5677532" cy="1712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b="1" dirty="0">
                <a:latin typeface="Abadi Extra Light" panose="020B0204020104020204" pitchFamily="34" charset="0"/>
              </a:rPr>
              <a:t>Espacio Elegido para Diseñar</a:t>
            </a:r>
            <a:endParaRPr lang="es-CR" dirty="0">
              <a:latin typeface="Abadi Extra Light" panose="020B0204020104020204" pitchFamily="34" charset="0"/>
            </a:endParaRPr>
          </a:p>
          <a:p>
            <a:endParaRPr lang="es-CR" dirty="0">
              <a:latin typeface="Abadi Extra Light" panose="020B0204020104020204" pitchFamily="34" charset="0"/>
            </a:endParaRPr>
          </a:p>
          <a:p>
            <a:endParaRPr lang="es-CR" dirty="0">
              <a:latin typeface="Abadi Extra Light" panose="020B0204020104020204" pitchFamily="34" charset="0"/>
            </a:endParaRPr>
          </a:p>
          <a:p>
            <a:endParaRPr lang="es-CR" dirty="0">
              <a:latin typeface="Abadi Extra Light" panose="020B0204020104020204" pitchFamily="34" charset="0"/>
            </a:endParaRPr>
          </a:p>
          <a:p>
            <a:endParaRPr lang="es-CR" dirty="0">
              <a:latin typeface="Abadi Extra Light" panose="020B0204020104020204" pitchFamily="34" charset="0"/>
            </a:endParaRPr>
          </a:p>
          <a:p>
            <a:endParaRPr lang="es-CR" dirty="0">
              <a:latin typeface="Abadi Extra Light" panose="020B0204020104020204" pitchFamily="34" charset="0"/>
            </a:endParaRPr>
          </a:p>
          <a:p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Imagen 5" descr="Imagen que contiene interior, pequeño, cocina, cuarto&#10;&#10;Descripción generada automáticamente">
            <a:extLst>
              <a:ext uri="{FF2B5EF4-FFF2-40B4-BE49-F238E27FC236}">
                <a16:creationId xmlns:a16="http://schemas.microsoft.com/office/drawing/2014/main" id="{699F21CE-FB04-482E-979C-DA904A9FE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59537" y="1898818"/>
            <a:ext cx="5442742" cy="3060365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ACAE1E9-37D5-47F8-94B1-D14137B2DB1C}"/>
              </a:ext>
            </a:extLst>
          </p:cNvPr>
          <p:cNvSpPr txBox="1">
            <a:spLocks/>
          </p:cNvSpPr>
          <p:nvPr/>
        </p:nvSpPr>
        <p:spPr>
          <a:xfrm>
            <a:off x="1196205" y="5440014"/>
            <a:ext cx="5677532" cy="1712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b="1" dirty="0"/>
              <a:t>Problema: </a:t>
            </a:r>
            <a:r>
              <a:rPr lang="es-CR" dirty="0"/>
              <a:t>Es un espacio muerto, que no lleva a ningún otro sitio, sin uso.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9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ior, edificio, cuarto, piso&#10;&#10;Descripción generada automáticamente">
            <a:extLst>
              <a:ext uri="{FF2B5EF4-FFF2-40B4-BE49-F238E27FC236}">
                <a16:creationId xmlns:a16="http://schemas.microsoft.com/office/drawing/2014/main" id="{B3E771ED-3526-4ABA-B858-D42953F2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520" y="286109"/>
            <a:ext cx="3611709" cy="2030805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9AEF06F-25B6-4CFA-9CE4-685B4FC64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0159" y="2201441"/>
            <a:ext cx="4171841" cy="3777622"/>
          </a:xfrm>
        </p:spPr>
        <p:txBody>
          <a:bodyPr/>
          <a:lstStyle/>
          <a:p>
            <a:endParaRPr lang="es-CR" dirty="0"/>
          </a:p>
          <a:p>
            <a:endParaRPr lang="es-CR" dirty="0"/>
          </a:p>
          <a:p>
            <a:r>
              <a:rPr lang="es-CR" dirty="0"/>
              <a:t>Quiere ser un espacio para una actividad especifica y no común dentro de la casa</a:t>
            </a:r>
          </a:p>
          <a:p>
            <a:r>
              <a:rPr lang="es-CR" dirty="0"/>
              <a:t>Dimensiones del Espacio</a:t>
            </a:r>
          </a:p>
          <a:p>
            <a:pPr marL="0" indent="0">
              <a:buNone/>
            </a:pPr>
            <a:r>
              <a:rPr lang="es-CR" dirty="0"/>
              <a:t>       2.40* 0.92 </a:t>
            </a:r>
            <a:r>
              <a:rPr lang="es-CR" dirty="0" err="1"/>
              <a:t>mts</a:t>
            </a:r>
            <a:endParaRPr lang="es-C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Imagen 10" descr="Imagen que contiene interior, pequeño, edificio, cuarto&#10;&#10;Descripción generada automáticamente">
            <a:extLst>
              <a:ext uri="{FF2B5EF4-FFF2-40B4-BE49-F238E27FC236}">
                <a16:creationId xmlns:a16="http://schemas.microsoft.com/office/drawing/2014/main" id="{DB2DEBD4-14DC-4608-AF56-22AC44A71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73207" y="2087853"/>
            <a:ext cx="5774794" cy="3247073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EF795EC-6762-42C2-B9FC-805363B1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22726" y="2043349"/>
            <a:ext cx="5774795" cy="325539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05D4477C-837F-4E03-B9B7-1413A44F227D}"/>
              </a:ext>
            </a:extLst>
          </p:cNvPr>
          <p:cNvSpPr txBox="1">
            <a:spLocks/>
          </p:cNvSpPr>
          <p:nvPr/>
        </p:nvSpPr>
        <p:spPr>
          <a:xfrm>
            <a:off x="380909" y="205021"/>
            <a:ext cx="5677532" cy="17122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b="1" dirty="0">
                <a:latin typeface="Abadi Extra Light" panose="020B0204020104020204" pitchFamily="34" charset="0"/>
              </a:rPr>
              <a:t>Que quiere ser ?</a:t>
            </a:r>
          </a:p>
          <a:p>
            <a:endParaRPr lang="es-CR" b="1" dirty="0">
              <a:latin typeface="Abadi Extra Light" panose="020B0204020104020204" pitchFamily="34" charset="0"/>
            </a:endParaRP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44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interior, edificio, tabla, cuarto&#10;&#10;Descripción generada automáticamente">
            <a:extLst>
              <a:ext uri="{FF2B5EF4-FFF2-40B4-BE49-F238E27FC236}">
                <a16:creationId xmlns:a16="http://schemas.microsoft.com/office/drawing/2014/main" id="{7CBF877B-215B-421E-9373-599BD37C9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239790" y="2506339"/>
            <a:ext cx="4895557" cy="2752692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7" name="Imagen 6" descr="Imagen que contiene interior, techo, edificio, tabla&#10;&#10;Descripción generada automáticamente">
            <a:extLst>
              <a:ext uri="{FF2B5EF4-FFF2-40B4-BE49-F238E27FC236}">
                <a16:creationId xmlns:a16="http://schemas.microsoft.com/office/drawing/2014/main" id="{E893FCB4-034F-47C0-BA35-4737FD59C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85804" y="1591938"/>
            <a:ext cx="4895560" cy="2752694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188C8E9-F70C-4A37-8AA4-24AC7C94D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52903" y="2564836"/>
            <a:ext cx="5162843" cy="2902983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56A212B-72DB-4802-94FF-CBA27A1490F0}"/>
              </a:ext>
            </a:extLst>
          </p:cNvPr>
          <p:cNvSpPr txBox="1">
            <a:spLocks/>
          </p:cNvSpPr>
          <p:nvPr/>
        </p:nvSpPr>
        <p:spPr>
          <a:xfrm>
            <a:off x="380909" y="205022"/>
            <a:ext cx="2508065" cy="470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R" b="1" dirty="0">
                <a:latin typeface="Abadi Extra Light" panose="020B0204020104020204" pitchFamily="34" charset="0"/>
              </a:rPr>
              <a:t>Fotos 6:30 am</a:t>
            </a:r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s-C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10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10F6FA8-4BDD-4F5F-9C3C-BC9FB31F2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422" y="389613"/>
            <a:ext cx="3650279" cy="1259894"/>
          </a:xfrm>
        </p:spPr>
        <p:txBody>
          <a:bodyPr>
            <a:normAutofit/>
          </a:bodyPr>
          <a:lstStyle/>
          <a:p>
            <a:r>
              <a:rPr lang="es-CR" b="1" dirty="0">
                <a:latin typeface="+mn-lt"/>
                <a:ea typeface="+mn-ea"/>
                <a:cs typeface="+mn-cs"/>
              </a:rPr>
              <a:t>Qué quiero que sea ?</a:t>
            </a:r>
            <a:endParaRPr lang="en-US" b="1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15DD48C-5F29-4DBA-95C9-AAACB5E0F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423" y="1824319"/>
            <a:ext cx="3650278" cy="5028933"/>
          </a:xfrm>
        </p:spPr>
        <p:txBody>
          <a:bodyPr>
            <a:normAutofit/>
          </a:bodyPr>
          <a:lstStyle/>
          <a:p>
            <a:r>
              <a:rPr lang="es-CR" dirty="0"/>
              <a:t>Significado Bienestar:</a:t>
            </a:r>
          </a:p>
          <a:p>
            <a:pPr marL="0" indent="0">
              <a:buNone/>
            </a:pPr>
            <a:r>
              <a:rPr lang="es-ES" dirty="0"/>
              <a:t>Estado de la persona cuyas condiciones físicas y mentales le proporcionan un sentimiento de satisfacción y tranquilidad.</a:t>
            </a:r>
          </a:p>
          <a:p>
            <a:r>
              <a:rPr lang="es-CR" dirty="0"/>
              <a:t>Significado Satisfacción:</a:t>
            </a:r>
          </a:p>
          <a:p>
            <a:pPr marL="0" indent="0">
              <a:buNone/>
            </a:pPr>
            <a:r>
              <a:rPr lang="es-CR" dirty="0"/>
              <a:t>Sentimiento de bienestar, o placer cuando se ha colmado un deseo o una necesidad. </a:t>
            </a:r>
          </a:p>
          <a:p>
            <a:r>
              <a:rPr lang="es-CR" dirty="0"/>
              <a:t>Significado de Tranquilidad:</a:t>
            </a:r>
          </a:p>
          <a:p>
            <a:pPr marL="0" indent="0">
              <a:buNone/>
            </a:pPr>
            <a:r>
              <a:rPr lang="es-CR" dirty="0"/>
              <a:t>Ausencia de ruido, movimiento o agitación en un lugar.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798FFC-57CA-4938-A02E-DB8F181A08BD}"/>
              </a:ext>
            </a:extLst>
          </p:cNvPr>
          <p:cNvSpPr/>
          <p:nvPr/>
        </p:nvSpPr>
        <p:spPr>
          <a:xfrm>
            <a:off x="6223581" y="187180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R" dirty="0"/>
              <a:t>Espacio de relajación / bienestar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7539CEF-14BA-4E82-BB93-8FCD0C6B4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0" b="35214"/>
          <a:stretch/>
        </p:blipFill>
        <p:spPr>
          <a:xfrm>
            <a:off x="6096000" y="744477"/>
            <a:ext cx="4007169" cy="5363511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87758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CD77E-2CBF-49A5-A119-697B212A3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54" y="123580"/>
            <a:ext cx="2930147" cy="833871"/>
          </a:xfrm>
        </p:spPr>
        <p:txBody>
          <a:bodyPr>
            <a:normAutofit/>
          </a:bodyPr>
          <a:lstStyle/>
          <a:p>
            <a:r>
              <a:rPr lang="es-CR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Moodboard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C0CA39-BB59-4027-8A9E-A18DE651D1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61" b="24103"/>
          <a:stretch/>
        </p:blipFill>
        <p:spPr>
          <a:xfrm>
            <a:off x="2586985" y="158700"/>
            <a:ext cx="2940341" cy="3659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F88CFA1-6E25-414B-9073-87A3D6231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20" t="3897" b="34359"/>
          <a:stretch/>
        </p:blipFill>
        <p:spPr>
          <a:xfrm rot="16200000">
            <a:off x="6703098" y="-752709"/>
            <a:ext cx="2184915" cy="4060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741A4287-5D01-454C-8D11-BF7AC12CE8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90" r="15936" b="27368"/>
          <a:stretch/>
        </p:blipFill>
        <p:spPr>
          <a:xfrm>
            <a:off x="9522021" y="2603950"/>
            <a:ext cx="2449446" cy="40368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255D834-215F-4FBF-BA7A-4AF557EBF4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21" b="27368"/>
          <a:stretch/>
        </p:blipFill>
        <p:spPr>
          <a:xfrm>
            <a:off x="10012401" y="172496"/>
            <a:ext cx="1806822" cy="21849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76CA9031-FA61-4CF3-BC00-B24272D8D1C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08" b="27367"/>
          <a:stretch/>
        </p:blipFill>
        <p:spPr>
          <a:xfrm>
            <a:off x="6562105" y="2626604"/>
            <a:ext cx="2701103" cy="3998632"/>
          </a:xfrm>
          <a:prstGeom prst="rect">
            <a:avLst/>
          </a:prstGeom>
          <a:solidFill>
            <a:srgbClr val="DA511E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EEF1832-FA65-4D24-8BF3-9E0BD91F4F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35" b="36058"/>
          <a:stretch/>
        </p:blipFill>
        <p:spPr>
          <a:xfrm>
            <a:off x="4363272" y="3538646"/>
            <a:ext cx="1934726" cy="2301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2E7903F3-7C7D-4011-B66A-D3C6042DBFF5}"/>
              </a:ext>
            </a:extLst>
          </p:cNvPr>
          <p:cNvSpPr/>
          <p:nvPr/>
        </p:nvSpPr>
        <p:spPr>
          <a:xfrm>
            <a:off x="5711396" y="2550162"/>
            <a:ext cx="642644" cy="769193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3E28CD5E-B776-482F-AD5C-9DB5B3C05548}"/>
              </a:ext>
            </a:extLst>
          </p:cNvPr>
          <p:cNvSpPr/>
          <p:nvPr/>
        </p:nvSpPr>
        <p:spPr>
          <a:xfrm>
            <a:off x="2025748" y="826879"/>
            <a:ext cx="9340947" cy="5306635"/>
          </a:xfrm>
          <a:prstGeom prst="roundRect">
            <a:avLst/>
          </a:prstGeom>
          <a:solidFill>
            <a:srgbClr val="C6B9B1"/>
          </a:solidFill>
          <a:ln>
            <a:solidFill>
              <a:srgbClr val="C0AD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B86C135-09AC-4A13-A54B-2A82DF061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22" y="192032"/>
            <a:ext cx="2045336" cy="634847"/>
          </a:xfrm>
        </p:spPr>
        <p:txBody>
          <a:bodyPr/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Paleta de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Colores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B8BEF64-CCF2-4829-B9C9-E23E30AFDF30}"/>
              </a:ext>
            </a:extLst>
          </p:cNvPr>
          <p:cNvSpPr/>
          <p:nvPr/>
        </p:nvSpPr>
        <p:spPr>
          <a:xfrm>
            <a:off x="5909513" y="1345033"/>
            <a:ext cx="914969" cy="889207"/>
          </a:xfrm>
          <a:prstGeom prst="ellipse">
            <a:avLst/>
          </a:prstGeom>
          <a:solidFill>
            <a:srgbClr val="92D050"/>
          </a:solidFill>
          <a:ln>
            <a:solidFill>
              <a:srgbClr val="92D050">
                <a:alpha val="61176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04D61E1-16FF-4F37-9119-381E33F6F83A}"/>
              </a:ext>
            </a:extLst>
          </p:cNvPr>
          <p:cNvSpPr txBox="1">
            <a:spLocks/>
          </p:cNvSpPr>
          <p:nvPr/>
        </p:nvSpPr>
        <p:spPr>
          <a:xfrm>
            <a:off x="6872665" y="1587149"/>
            <a:ext cx="4251821" cy="634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Dominante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,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quiero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utilizarlo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en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1 o 2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paredes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B7C8B65B-D262-4103-BB0F-809380C97207}"/>
              </a:ext>
            </a:extLst>
          </p:cNvPr>
          <p:cNvSpPr txBox="1">
            <a:spLocks/>
          </p:cNvSpPr>
          <p:nvPr/>
        </p:nvSpPr>
        <p:spPr>
          <a:xfrm>
            <a:off x="6872665" y="2885741"/>
            <a:ext cx="4251821" cy="63484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Tónico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,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como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complemento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del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dominante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,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podrian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ser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muebles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. 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34DE78F-1E3C-4287-8E98-F651C73459E6}"/>
              </a:ext>
            </a:extLst>
          </p:cNvPr>
          <p:cNvSpPr txBox="1">
            <a:spLocks/>
          </p:cNvSpPr>
          <p:nvPr/>
        </p:nvSpPr>
        <p:spPr>
          <a:xfrm>
            <a:off x="6872665" y="4372124"/>
            <a:ext cx="4251821" cy="634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Neutro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,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podria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ir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en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 </a:t>
            </a:r>
            <a:r>
              <a:rPr lang="en-US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accesorios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. 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2458AB4-E12E-4033-9C36-36F9E282A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20" t="3897" b="34359"/>
          <a:stretch/>
        </p:blipFill>
        <p:spPr>
          <a:xfrm rot="16200000">
            <a:off x="2393404" y="1194794"/>
            <a:ext cx="2184915" cy="4060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20CF08E6-9B87-4FD1-9F26-B343ED2A421C}"/>
              </a:ext>
            </a:extLst>
          </p:cNvPr>
          <p:cNvSpPr/>
          <p:nvPr/>
        </p:nvSpPr>
        <p:spPr>
          <a:xfrm>
            <a:off x="5851591" y="2730040"/>
            <a:ext cx="914968" cy="889207"/>
          </a:xfrm>
          <a:prstGeom prst="ellipse">
            <a:avLst/>
          </a:prstGeom>
          <a:solidFill>
            <a:srgbClr val="E78712"/>
          </a:solidFill>
          <a:ln>
            <a:solidFill>
              <a:srgbClr val="E7871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8DF8552-0AA9-4C6C-88AB-D7BE4FB1BDB8}"/>
              </a:ext>
            </a:extLst>
          </p:cNvPr>
          <p:cNvSpPr/>
          <p:nvPr/>
        </p:nvSpPr>
        <p:spPr>
          <a:xfrm>
            <a:off x="5851590" y="4112524"/>
            <a:ext cx="914968" cy="889207"/>
          </a:xfrm>
          <a:prstGeom prst="ellipse">
            <a:avLst/>
          </a:prstGeom>
          <a:solidFill>
            <a:srgbClr val="8D749A"/>
          </a:solidFill>
          <a:ln>
            <a:solidFill>
              <a:srgbClr val="8D749A">
                <a:alpha val="61176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69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89FBB1-4338-4D47-AC0B-9279AF42B7A3}"/>
              </a:ext>
            </a:extLst>
          </p:cNvPr>
          <p:cNvSpPr txBox="1">
            <a:spLocks/>
          </p:cNvSpPr>
          <p:nvPr/>
        </p:nvSpPr>
        <p:spPr>
          <a:xfrm>
            <a:off x="376466" y="271498"/>
            <a:ext cx="2930147" cy="8338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Paleta de Materiales 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E4253A7-EFC2-4197-BDC2-0B15D9125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44" y="688432"/>
            <a:ext cx="5831637" cy="5831637"/>
          </a:xfrm>
          <a:prstGeom prst="rect">
            <a:avLst/>
          </a:prstGeom>
          <a:solidFill>
            <a:srgbClr val="365849"/>
          </a:solidFill>
        </p:spPr>
      </p:pic>
    </p:spTree>
    <p:extLst>
      <p:ext uri="{BB962C8B-B14F-4D97-AF65-F5344CB8AC3E}">
        <p14:creationId xmlns:p14="http://schemas.microsoft.com/office/powerpoint/2010/main" val="2068568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B65698-471A-45ED-BD05-90D62C2F4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73" y="160283"/>
            <a:ext cx="8911687" cy="1280890"/>
          </a:xfrm>
        </p:spPr>
        <p:txBody>
          <a:bodyPr/>
          <a:lstStyle/>
          <a:p>
            <a:r>
              <a:rPr lang="es-C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 panose="020B0204020104020204" pitchFamily="34" charset="0"/>
                <a:ea typeface="+mn-ea"/>
                <a:cs typeface="+mn-cs"/>
              </a:rPr>
              <a:t>Planta Arquitectónica con espacio a trabajar señalado en color  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204020104020204" pitchFamily="34" charset="0"/>
              <a:ea typeface="+mn-ea"/>
              <a:cs typeface="+mn-cs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30BC0DD-9F11-4A23-8D42-8F704C136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239" y="716082"/>
            <a:ext cx="6351963" cy="5687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10908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16733</TotalTime>
  <Words>498</Words>
  <Application>Microsoft Office PowerPoint</Application>
  <PresentationFormat>Panorámica</PresentationFormat>
  <Paragraphs>77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Abadi Extra Light</vt:lpstr>
      <vt:lpstr>Arial</vt:lpstr>
      <vt:lpstr>Century Gothic</vt:lpstr>
      <vt:lpstr>Papyrus</vt:lpstr>
      <vt:lpstr>Wingdings 3</vt:lpstr>
      <vt:lpstr>Espiral</vt:lpstr>
      <vt:lpstr>Tarea 1  Decoración Residencial 1</vt:lpstr>
      <vt:lpstr>Presentación de PowerPoint</vt:lpstr>
      <vt:lpstr>Presentación de PowerPoint</vt:lpstr>
      <vt:lpstr>Presentación de PowerPoint</vt:lpstr>
      <vt:lpstr>Qué quiero que sea ?</vt:lpstr>
      <vt:lpstr>Moodboard</vt:lpstr>
      <vt:lpstr>Paleta de Colores </vt:lpstr>
      <vt:lpstr>Presentación de PowerPoint</vt:lpstr>
      <vt:lpstr>Planta Arquitectónica con espacio a trabajar señalado en color  </vt:lpstr>
      <vt:lpstr>Lamina de colores </vt:lpstr>
      <vt:lpstr>Lamina de Mobiliario</vt:lpstr>
      <vt:lpstr>Lamina de Mobiliario</vt:lpstr>
      <vt:lpstr>Lamina de Iluminación </vt:lpstr>
      <vt:lpstr>Vista Este </vt:lpstr>
      <vt:lpstr>Vista Oeste </vt:lpstr>
      <vt:lpstr>Corte  </vt:lpstr>
      <vt:lpstr>Lamina 1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E. Mora</dc:creator>
  <cp:lastModifiedBy>Mario E. Mora</cp:lastModifiedBy>
  <cp:revision>92</cp:revision>
  <dcterms:created xsi:type="dcterms:W3CDTF">2021-02-01T22:31:09Z</dcterms:created>
  <dcterms:modified xsi:type="dcterms:W3CDTF">2021-03-02T22:31:13Z</dcterms:modified>
</cp:coreProperties>
</file>